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5" r:id="rId3"/>
    <p:sldId id="266" r:id="rId4"/>
    <p:sldId id="269" r:id="rId5"/>
    <p:sldId id="270" r:id="rId6"/>
    <p:sldId id="271" r:id="rId7"/>
    <p:sldId id="268" r:id="rId8"/>
    <p:sldId id="267" r:id="rId9"/>
    <p:sldId id="257" r:id="rId10"/>
    <p:sldId id="258" r:id="rId11"/>
    <p:sldId id="259" r:id="rId12"/>
    <p:sldId id="261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6BDEE-7B09-41FE-B940-9110BFAF8DF3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AD760-55B0-4552-B83B-F67A907B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85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hmo.org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Hypothetical:</a:t>
            </a:r>
            <a:r>
              <a:rPr lang="en-US" baseline="0" dirty="0" smtClean="0"/>
              <a:t> patron wants to find out if he can be evicted based solely on the fact that he owns a pit bull.</a:t>
            </a:r>
          </a:p>
          <a:p>
            <a:r>
              <a:rPr lang="en-US" baseline="0" dirty="0" smtClean="0"/>
              <a:t>Google search: pit bulls Maryland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D760-55B0-4552-B83B-F67A907B50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06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hlinkClick r:id=""/>
            </a:endParaRPr>
          </a:p>
          <a:p>
            <a:r>
              <a:rPr lang="en-US" dirty="0" smtClean="0">
                <a:hlinkClick r:id=""/>
              </a:rPr>
              <a:t>http://www.rythospital.com/2011/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RYT Hospital at Dwayne Medical Center: male pregnancy; no sleep, head transplants.</a:t>
            </a:r>
          </a:p>
          <a:p>
            <a:endParaRPr lang="en-US" dirty="0"/>
          </a:p>
          <a:p>
            <a:r>
              <a:rPr lang="en-US" dirty="0" err="1" smtClean="0"/>
              <a:t>Dihydrogen</a:t>
            </a:r>
            <a:r>
              <a:rPr lang="en-US" dirty="0" smtClean="0"/>
              <a:t> Monoxide Research Division</a:t>
            </a:r>
          </a:p>
          <a:p>
            <a:r>
              <a:rPr lang="en-US" dirty="0" smtClean="0">
                <a:hlinkClick r:id="rId3"/>
              </a:rPr>
              <a:t>http://www.dhmo.org/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Accuracy:</a:t>
            </a:r>
          </a:p>
          <a:p>
            <a:r>
              <a:rPr lang="en-US" dirty="0" smtClean="0"/>
              <a:t>Don’t over-rely on placement in search results – you can pay for that.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B69FF-CEBF-42B9-9979-9F89BE3F3F8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7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info is included and what is deliberately left out?</a:t>
            </a:r>
          </a:p>
          <a:p>
            <a:endParaRPr lang="en-US" dirty="0"/>
          </a:p>
          <a:p>
            <a:r>
              <a:rPr lang="en-US" dirty="0" smtClean="0"/>
              <a:t>“Honest” bias may be indicated in about us / sponsors / biography / Background</a:t>
            </a:r>
          </a:p>
          <a:p>
            <a:endParaRPr lang="en-US" dirty="0"/>
          </a:p>
          <a:p>
            <a:r>
              <a:rPr lang="en-US" dirty="0" smtClean="0"/>
              <a:t>What sites link to or are link to by this site?</a:t>
            </a:r>
          </a:p>
          <a:p>
            <a:endParaRPr lang="en-US" dirty="0" smtClean="0"/>
          </a:p>
          <a:p>
            <a:r>
              <a:rPr lang="en-US" dirty="0" smtClean="0"/>
              <a:t>Check the blog roll.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B69FF-CEBF-42B9-9979-9F89BE3F3F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29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instances where someone (usually a foreign country) reports a spoof (usually The Onion) as real news.</a:t>
            </a:r>
          </a:p>
          <a:p>
            <a:r>
              <a:rPr lang="en-US" dirty="0" smtClean="0"/>
              <a:t>Chinese</a:t>
            </a:r>
            <a:r>
              <a:rPr lang="en-US" baseline="0" dirty="0" smtClean="0"/>
              <a:t> media reported Onion spoof “Kim Jong Un “sexiest </a:t>
            </a:r>
            <a:r>
              <a:rPr lang="en-US" baseline="0" smtClean="0"/>
              <a:t>man alive.”</a:t>
            </a:r>
            <a:endParaRPr lang="en-US" dirty="0" smtClean="0"/>
          </a:p>
          <a:p>
            <a:r>
              <a:rPr lang="en-US" dirty="0" smtClean="0"/>
              <a:t>China’s People’s Daily Online carried the Onion’s story “North Korea</a:t>
            </a:r>
            <a:r>
              <a:rPr lang="en-US" baseline="0" dirty="0" smtClean="0"/>
              <a:t>’s Kim Jong Un the “sexiest man alive for 2012.”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More seriously: Websites providing inaccurate, outdated, incomplete information – regardless of the owner’s intent.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National Review and Camp David/skeet-shooting spoof. (National Review tweeted the picture before noticing that the URL was .gov1, not .</a:t>
            </a:r>
            <a:r>
              <a:rPr lang="en-US" dirty="0" err="1" smtClean="0"/>
              <a:t>gov.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B69FF-CEBF-42B9-9979-9F89BE3F3F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9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8E6A1-CDC2-4808-985D-5912AEDED2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2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8E6A1-CDC2-4808-985D-5912AEDED2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6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5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51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8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2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3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93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8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7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41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56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2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7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91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828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004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57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91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78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37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98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009EA-7A20-43D9-9A09-5BC1BB49D18F}" type="datetimeFigureOut">
              <a:rPr lang="en-US" smtClean="0"/>
              <a:t>4/2/2014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798E-1237-4C53-A087-70C49930C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2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E9044-F0B9-443E-97DD-9D1AFABDC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13EF-0B57-4525-9829-E4B27501B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39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In a World They Know:</a:t>
            </a:r>
            <a:br>
              <a:rPr lang="en-US" sz="5400" dirty="0" smtClean="0"/>
            </a:br>
            <a:r>
              <a:rPr lang="en-US" sz="5400" dirty="0" smtClean="0"/>
              <a:t>Using Google to Serve Public Patrons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Joanne Dugan Colvin</a:t>
            </a:r>
          </a:p>
          <a:p>
            <a:r>
              <a:rPr lang="en-US" dirty="0" smtClean="0"/>
              <a:t>LLAM Legal Research Institute</a:t>
            </a:r>
          </a:p>
          <a:p>
            <a:r>
              <a:rPr lang="en-US" dirty="0" smtClean="0"/>
              <a:t>Access to Justice</a:t>
            </a:r>
          </a:p>
          <a:p>
            <a:r>
              <a:rPr lang="en-US" dirty="0" smtClean="0"/>
              <a:t>March 21, 2014</a:t>
            </a:r>
            <a:endParaRPr lang="en-US" dirty="0"/>
          </a:p>
        </p:txBody>
      </p:sp>
      <p:pic>
        <p:nvPicPr>
          <p:cNvPr id="1026" name="Picture 2" descr="Goog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290530"/>
            <a:ext cx="2209800" cy="78041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4961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Frequent Challenges with Public Patrons: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How Sophisticated is Your Patron?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Often very basic online search skills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Little familiarity with law</a:t>
            </a:r>
          </a:p>
          <a:p>
            <a:pPr>
              <a:lnSpc>
                <a:spcPct val="150000"/>
              </a:lnSpc>
            </a:pPr>
            <a:r>
              <a:rPr lang="en-US" i="1" dirty="0" smtClean="0"/>
              <a:t>Limited amo</a:t>
            </a:r>
            <a:r>
              <a:rPr lang="en-US" dirty="0" smtClean="0"/>
              <a:t>unt of time to spend in the law library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“public” versions of commercial databases rarely available outside the library</a:t>
            </a:r>
          </a:p>
        </p:txBody>
      </p:sp>
    </p:spTree>
    <p:extLst>
      <p:ext uri="{BB962C8B-B14F-4D97-AF65-F5344CB8AC3E}">
        <p14:creationId xmlns:p14="http://schemas.microsoft.com/office/powerpoint/2010/main" val="289833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Google to Start Legal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Secondary research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Library research guides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Government websites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Organization websites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Specialty law firm websites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Independent websites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845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68362"/>
          </a:xfrm>
        </p:spPr>
        <p:txBody>
          <a:bodyPr/>
          <a:lstStyle/>
          <a:p>
            <a:r>
              <a:rPr lang="en-US" dirty="0" smtClean="0"/>
              <a:t>Google Scholar for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Coverage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 smtClean="0"/>
              <a:t>State </a:t>
            </a:r>
            <a:r>
              <a:rPr lang="en-US" dirty="0" err="1" smtClean="0"/>
              <a:t>caselaw</a:t>
            </a:r>
            <a:r>
              <a:rPr lang="en-US" dirty="0" smtClean="0"/>
              <a:t> from 1950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Federal </a:t>
            </a:r>
            <a:r>
              <a:rPr lang="en-US" dirty="0" err="1" smtClean="0"/>
              <a:t>caselaw</a:t>
            </a:r>
            <a:r>
              <a:rPr lang="en-US" dirty="0" smtClean="0"/>
              <a:t> from 1923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U.S. Supreme Court from 1791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How It Works: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http://www.youtube.com/watch?v=UGDJTeabQzU</a:t>
            </a:r>
            <a:endParaRPr lang="en-US" dirty="0" smtClean="0"/>
          </a:p>
          <a:p>
            <a:pPr lvl="1">
              <a:lnSpc>
                <a:spcPct val="15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884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/>
              <a:t>Google Scholar for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Significant Limitations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No </a:t>
            </a:r>
            <a:r>
              <a:rPr lang="en-US" dirty="0" err="1" smtClean="0"/>
              <a:t>citator</a:t>
            </a:r>
            <a:r>
              <a:rPr lang="en-US" dirty="0" smtClean="0"/>
              <a:t> (except “How cited”)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Few fields/segments to limit your search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No links to cited sources (statutes, etc</a:t>
            </a:r>
            <a:r>
              <a:rPr lang="en-US" dirty="0" smtClean="0"/>
              <a:t>.) unless they are already in the Google database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7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Little Knowledge is a Powerful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Emphasize: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How Google can help you: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Become familiar with an area of law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Terms of art – will suggest/substitute similar words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Leading cases</a:t>
            </a:r>
          </a:p>
        </p:txBody>
      </p:sp>
    </p:spTree>
    <p:extLst>
      <p:ext uri="{BB962C8B-B14F-4D97-AF65-F5344CB8AC3E}">
        <p14:creationId xmlns:p14="http://schemas.microsoft.com/office/powerpoint/2010/main" val="2652944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Little Knowledge is a Dangerous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Emphasize: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Warnings: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Limitations of </a:t>
            </a:r>
            <a:r>
              <a:rPr lang="en-US" dirty="0" err="1" smtClean="0"/>
              <a:t>caselaw</a:t>
            </a:r>
            <a:endParaRPr lang="en-US" dirty="0" smtClean="0"/>
          </a:p>
          <a:p>
            <a:pPr lvl="3">
              <a:lnSpc>
                <a:spcPct val="150000"/>
              </a:lnSpc>
            </a:pPr>
            <a:r>
              <a:rPr lang="en-US" dirty="0" smtClean="0"/>
              <a:t>Currency</a:t>
            </a:r>
            <a:endParaRPr lang="en-US" dirty="0"/>
          </a:p>
          <a:p>
            <a:pPr lvl="3">
              <a:lnSpc>
                <a:spcPct val="150000"/>
              </a:lnSpc>
            </a:pPr>
            <a:r>
              <a:rPr lang="en-US" dirty="0" smtClean="0"/>
              <a:t>Jurisdiction and authority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Relation of other forms of law to </a:t>
            </a:r>
            <a:r>
              <a:rPr lang="en-US" dirty="0" err="1" smtClean="0"/>
              <a:t>caselaw</a:t>
            </a:r>
            <a:endParaRPr lang="en-US" dirty="0" smtClean="0"/>
          </a:p>
          <a:p>
            <a:pPr lvl="3">
              <a:lnSpc>
                <a:spcPct val="150000"/>
              </a:lnSpc>
            </a:pPr>
            <a:r>
              <a:rPr lang="en-US" dirty="0" smtClean="0"/>
              <a:t>Rock, paper, scissors</a:t>
            </a:r>
          </a:p>
        </p:txBody>
      </p:sp>
    </p:spTree>
    <p:extLst>
      <p:ext uri="{BB962C8B-B14F-4D97-AF65-F5344CB8AC3E}">
        <p14:creationId xmlns:p14="http://schemas.microsoft.com/office/powerpoint/2010/main" val="338854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249362"/>
          </a:xfrm>
        </p:spPr>
        <p:txBody>
          <a:bodyPr/>
          <a:lstStyle/>
          <a:p>
            <a:r>
              <a:rPr lang="en-US" dirty="0" smtClean="0"/>
              <a:t>How to Evaluate a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Authority</a:t>
            </a:r>
          </a:p>
          <a:p>
            <a:pPr lvl="1"/>
            <a:r>
              <a:rPr lang="en-US" dirty="0" smtClean="0"/>
              <a:t>Is the author identified? Contact info provided?</a:t>
            </a:r>
          </a:p>
          <a:p>
            <a:pPr lvl="1"/>
            <a:r>
              <a:rPr lang="en-US" dirty="0" smtClean="0"/>
              <a:t>What are the author’s credentials?</a:t>
            </a:r>
          </a:p>
          <a:p>
            <a:pPr lvl="1"/>
            <a:r>
              <a:rPr lang="en-US" dirty="0" smtClean="0"/>
              <a:t>Is there a comparable print version?</a:t>
            </a:r>
          </a:p>
          <a:p>
            <a:r>
              <a:rPr lang="en-US" dirty="0" smtClean="0"/>
              <a:t>Accuracy</a:t>
            </a:r>
          </a:p>
          <a:p>
            <a:pPr lvl="1"/>
            <a:r>
              <a:rPr lang="en-US" dirty="0" smtClean="0"/>
              <a:t>References supporting the facts presented</a:t>
            </a:r>
          </a:p>
          <a:p>
            <a:pPr lvl="1"/>
            <a:r>
              <a:rPr lang="en-US" dirty="0" smtClean="0"/>
              <a:t>Obvious errors in grammar and spelling</a:t>
            </a:r>
          </a:p>
          <a:p>
            <a:pPr lvl="1"/>
            <a:r>
              <a:rPr lang="en-US" dirty="0" smtClean="0"/>
              <a:t>Is it cited by other websites/resources?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30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Evaluate a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Objectivity</a:t>
            </a:r>
          </a:p>
          <a:p>
            <a:pPr lvl="1"/>
            <a:r>
              <a:rPr lang="en-US" dirty="0" smtClean="0"/>
              <a:t>Obvious bias/advocacy</a:t>
            </a:r>
          </a:p>
          <a:p>
            <a:pPr lvl="2"/>
            <a:r>
              <a:rPr lang="en-US" dirty="0" smtClean="0"/>
              <a:t>Are opinions clearly distinguished from factual content?</a:t>
            </a:r>
          </a:p>
          <a:p>
            <a:pPr lvl="1"/>
            <a:r>
              <a:rPr lang="en-US" dirty="0" smtClean="0"/>
              <a:t>What is the domain?</a:t>
            </a:r>
          </a:p>
          <a:p>
            <a:pPr lvl="2"/>
            <a:r>
              <a:rPr lang="en-US" dirty="0" smtClean="0"/>
              <a:t>.</a:t>
            </a:r>
            <a:r>
              <a:rPr lang="en-US" dirty="0" err="1" smtClean="0"/>
              <a:t>edu</a:t>
            </a:r>
            <a:r>
              <a:rPr lang="en-US" dirty="0" smtClean="0"/>
              <a:t>, .</a:t>
            </a:r>
            <a:r>
              <a:rPr lang="en-US" dirty="0" err="1" smtClean="0"/>
              <a:t>gov</a:t>
            </a:r>
            <a:r>
              <a:rPr lang="en-US" dirty="0" smtClean="0"/>
              <a:t>, .org, .com, </a:t>
            </a:r>
            <a:r>
              <a:rPr lang="en-US" dirty="0" err="1" smtClean="0"/>
              <a:t>.net</a:t>
            </a:r>
            <a:endParaRPr lang="en-US" dirty="0" smtClean="0"/>
          </a:p>
          <a:p>
            <a:pPr lvl="1"/>
            <a:r>
              <a:rPr lang="en-US" dirty="0" smtClean="0"/>
              <a:t>Example</a:t>
            </a:r>
            <a:r>
              <a:rPr lang="en-US" smtClean="0"/>
              <a:t>: gatt.org </a:t>
            </a:r>
            <a:r>
              <a:rPr lang="en-US" dirty="0" smtClean="0"/>
              <a:t>vs. WTO.org</a:t>
            </a:r>
          </a:p>
          <a:p>
            <a:r>
              <a:rPr lang="en-US" dirty="0" err="1" smtClean="0"/>
              <a:t>Currentness</a:t>
            </a:r>
            <a:endParaRPr lang="en-US" dirty="0" smtClean="0"/>
          </a:p>
          <a:p>
            <a:pPr lvl="1"/>
            <a:r>
              <a:rPr lang="en-US" dirty="0" smtClean="0"/>
              <a:t>Does it say when the site was last updated?</a:t>
            </a:r>
          </a:p>
          <a:p>
            <a:pPr lvl="1"/>
            <a:r>
              <a:rPr lang="en-US" dirty="0" smtClean="0"/>
              <a:t>Are there a lot of dead links?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65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Don’t Be Fooled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27756" r="39732" b="9260"/>
          <a:stretch/>
        </p:blipFill>
        <p:spPr bwMode="auto">
          <a:xfrm>
            <a:off x="0" y="1066800"/>
            <a:ext cx="6398145" cy="5399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t3.gstatic.com/images?q=tbn:ANd9GcRz5dg6TV8f2uNYdzj_5eoSMHWXsGxvwHs-uTy3KGDlWMsRtJJB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86200"/>
            <a:ext cx="2447925" cy="2019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15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Searches articles, books, theses, etc. from non-commercial sources (academic publishers, professional societies, web resources.)</a:t>
            </a:r>
          </a:p>
          <a:p>
            <a:r>
              <a:rPr lang="en-US" dirty="0" smtClean="0"/>
              <a:t>Includes non-law resources that may not show up in law-specific searches.</a:t>
            </a:r>
          </a:p>
          <a:p>
            <a:r>
              <a:rPr lang="en-US" dirty="0" smtClean="0"/>
              <a:t>Example: </a:t>
            </a:r>
            <a:r>
              <a:rPr lang="en-US" dirty="0" err="1" smtClean="0"/>
              <a:t>fracking</a:t>
            </a:r>
            <a:r>
              <a:rPr lang="en-US" dirty="0" smtClean="0"/>
              <a:t> and Williston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4" t="24521" r="39348" b="60000"/>
          <a:stretch/>
        </p:blipFill>
        <p:spPr bwMode="auto">
          <a:xfrm>
            <a:off x="3167743" y="304800"/>
            <a:ext cx="2786744" cy="1099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92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587" b="7437"/>
          <a:stretch/>
        </p:blipFill>
        <p:spPr bwMode="auto">
          <a:xfrm>
            <a:off x="1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77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fg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27" t="18520" r="87881" b="73062"/>
          <a:stretch>
            <a:fillRect/>
          </a:stretch>
        </p:blipFill>
        <p:spPr bwMode="auto">
          <a:xfrm>
            <a:off x="2286000" y="0"/>
            <a:ext cx="4175478" cy="169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1752600"/>
            <a:ext cx="7239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Searchable database of book content no longer in copyright, or with rights-owners’ permission.</a:t>
            </a:r>
          </a:p>
          <a:p>
            <a:endParaRPr lang="en-US" sz="3600" dirty="0" smtClean="0"/>
          </a:p>
          <a:p>
            <a:r>
              <a:rPr lang="en-US" sz="3600" dirty="0" smtClean="0"/>
              <a:t>Current debate over how to handle works still in copyright, especially “orphan works.”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78625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621</Words>
  <Application>Microsoft Office PowerPoint</Application>
  <PresentationFormat>On-screen Show (4:3)</PresentationFormat>
  <Paragraphs>104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In a World They Know: Using Google to Serve Public Patrons</vt:lpstr>
      <vt:lpstr>Frequent Challenges with Public Patrons:</vt:lpstr>
      <vt:lpstr>Using Google to Start Legal Research</vt:lpstr>
      <vt:lpstr>Google Scholar for Cases</vt:lpstr>
      <vt:lpstr>Google Scholar for Cases</vt:lpstr>
      <vt:lpstr>A Little Knowledge is a Powerful Thing</vt:lpstr>
      <vt:lpstr>A Little Knowledge is a Dangerous Thing</vt:lpstr>
      <vt:lpstr>How to Evaluate a Website</vt:lpstr>
      <vt:lpstr>How to Evaluate a Website</vt:lpstr>
      <vt:lpstr>Don’t Be Fooled</vt:lpstr>
      <vt:lpstr>PowerPoint Presentation</vt:lpstr>
      <vt:lpstr>PowerPoint Presentation</vt:lpstr>
      <vt:lpstr> fg</vt:lpstr>
    </vt:vector>
  </TitlesOfParts>
  <Company>University of Baltimore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updater</dc:creator>
  <cp:lastModifiedBy>Julia Viets</cp:lastModifiedBy>
  <cp:revision>18</cp:revision>
  <dcterms:created xsi:type="dcterms:W3CDTF">2013-06-17T10:50:02Z</dcterms:created>
  <dcterms:modified xsi:type="dcterms:W3CDTF">2014-04-02T15:44:23Z</dcterms:modified>
</cp:coreProperties>
</file>